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1454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3DD1C-4E64-4CD9-B55B-38CE82856451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799F7-D7F4-4775-84DC-27E97A9936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6604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3DD1C-4E64-4CD9-B55B-38CE82856451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799F7-D7F4-4775-84DC-27E97A9936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904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3DD1C-4E64-4CD9-B55B-38CE82856451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799F7-D7F4-4775-84DC-27E97A9936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703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3DD1C-4E64-4CD9-B55B-38CE82856451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799F7-D7F4-4775-84DC-27E97A9936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642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3DD1C-4E64-4CD9-B55B-38CE82856451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799F7-D7F4-4775-84DC-27E97A9936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980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3DD1C-4E64-4CD9-B55B-38CE82856451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799F7-D7F4-4775-84DC-27E97A9936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395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3DD1C-4E64-4CD9-B55B-38CE82856451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799F7-D7F4-4775-84DC-27E97A9936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599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3DD1C-4E64-4CD9-B55B-38CE82856451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799F7-D7F4-4775-84DC-27E97A9936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4051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3DD1C-4E64-4CD9-B55B-38CE82856451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799F7-D7F4-4775-84DC-27E97A9936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672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3DD1C-4E64-4CD9-B55B-38CE82856451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799F7-D7F4-4775-84DC-27E97A9936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656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3DD1C-4E64-4CD9-B55B-38CE82856451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799F7-D7F4-4775-84DC-27E97A9936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506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33DD1C-4E64-4CD9-B55B-38CE82856451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A799F7-D7F4-4775-84DC-27E97A9936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533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 26"/>
          <p:cNvSpPr/>
          <p:nvPr/>
        </p:nvSpPr>
        <p:spPr>
          <a:xfrm>
            <a:off x="2188093" y="2478837"/>
            <a:ext cx="469294" cy="912780"/>
          </a:xfrm>
          <a:custGeom>
            <a:avLst/>
            <a:gdLst>
              <a:gd name="connsiteX0" fmla="*/ 502920 w 533400"/>
              <a:gd name="connsiteY0" fmla="*/ 274320 h 1112520"/>
              <a:gd name="connsiteX1" fmla="*/ 15240 w 533400"/>
              <a:gd name="connsiteY1" fmla="*/ 0 h 1112520"/>
              <a:gd name="connsiteX2" fmla="*/ 0 w 533400"/>
              <a:gd name="connsiteY2" fmla="*/ 304800 h 1112520"/>
              <a:gd name="connsiteX3" fmla="*/ 228600 w 533400"/>
              <a:gd name="connsiteY3" fmla="*/ 944880 h 1112520"/>
              <a:gd name="connsiteX4" fmla="*/ 533400 w 533400"/>
              <a:gd name="connsiteY4" fmla="*/ 1112520 h 1112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3400" h="1112520">
                <a:moveTo>
                  <a:pt x="502920" y="274320"/>
                </a:moveTo>
                <a:lnTo>
                  <a:pt x="15240" y="0"/>
                </a:lnTo>
                <a:lnTo>
                  <a:pt x="0" y="304800"/>
                </a:lnTo>
                <a:lnTo>
                  <a:pt x="228600" y="944880"/>
                </a:lnTo>
                <a:lnTo>
                  <a:pt x="533400" y="1112520"/>
                </a:lnTo>
              </a:path>
            </a:pathLst>
          </a:cu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800" dirty="0">
              <a:solidFill>
                <a:prstClr val="black"/>
              </a:solidFill>
              <a:latin typeface=" Arial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705393" y="3391616"/>
            <a:ext cx="938589" cy="21544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>
                <a:solidFill>
                  <a:prstClr val="white"/>
                </a:solidFill>
                <a:latin typeface=" Arial"/>
              </a:rPr>
              <a:t>TAC / LSA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6296290"/>
              </p:ext>
            </p:extLst>
          </p:nvPr>
        </p:nvGraphicFramePr>
        <p:xfrm>
          <a:off x="1" y="13447"/>
          <a:ext cx="9143999" cy="533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3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Spiritual Resiliency Training (38 Borderline Training) for Soldiers &amp; Family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28 0600-1500 MAR 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2024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4" name="TextBox 73"/>
          <p:cNvSpPr txBox="1"/>
          <p:nvPr/>
        </p:nvSpPr>
        <p:spPr>
          <a:xfrm>
            <a:off x="3089098" y="5314801"/>
            <a:ext cx="6063448" cy="1526107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en-US" sz="1100" b="1" u="sng" dirty="0">
                <a:solidFill>
                  <a:prstClr val="black"/>
                </a:solidFill>
                <a:latin typeface=" Arial"/>
                <a:cs typeface="Arial" pitchFamily="34" charset="0"/>
              </a:rPr>
              <a:t>Concept of the Operation</a:t>
            </a:r>
            <a:r>
              <a:rPr lang="en-US" sz="1100" b="1" dirty="0">
                <a:solidFill>
                  <a:prstClr val="black"/>
                </a:solidFill>
                <a:latin typeface=" Arial"/>
                <a:cs typeface="Arial" pitchFamily="34" charset="0"/>
              </a:rPr>
              <a:t>:</a:t>
            </a:r>
            <a:r>
              <a:rPr lang="en-US" sz="1100" dirty="0">
                <a:solidFill>
                  <a:prstClr val="black"/>
                </a:solidFill>
                <a:latin typeface=" Arial"/>
                <a:cs typeface="Arial" pitchFamily="34" charset="0"/>
              </a:rPr>
              <a:t>  IOT build and strengthen resiliency while fighting the corrosives within the Nightmare Battalion the Unit Ministry Team offers Spiritual Resiliency Training</a:t>
            </a:r>
            <a:r>
              <a:rPr lang="en-US" sz="1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 40 Nightmare Soldiers &amp; Family identified by their company leadership attend training. Each Soldier will complete a brief spiritual assessment and discuss one of the topic of spiritual resiliency at the Dora Observatory. Upon completion of the discussion, each Nightmare Soldier will visit the grounds of Tunnel 3 tour and share the reason why we must be ready to fight tonight (identity, purpose) </a:t>
            </a:r>
            <a:r>
              <a:rPr lang="en-US" sz="11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POC:</a:t>
            </a:r>
            <a:r>
              <a:rPr lang="en-US" sz="1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CH (CPT) Baek  010-7712-5170 </a:t>
            </a:r>
          </a:p>
          <a:p>
            <a:r>
              <a:rPr lang="en-US" sz="1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RAS (SPC) Baltimore 010-4418-0713 (KCPL) Yoo 010-8078-8859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4338514"/>
              </p:ext>
            </p:extLst>
          </p:nvPr>
        </p:nvGraphicFramePr>
        <p:xfrm>
          <a:off x="1" y="546539"/>
          <a:ext cx="3080551" cy="6324128"/>
        </p:xfrm>
        <a:graphic>
          <a:graphicData uri="http://schemas.openxmlformats.org/drawingml/2006/table">
            <a:tbl>
              <a:tblPr/>
              <a:tblGrid>
                <a:gridCol w="30805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141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u="sng" dirty="0">
                          <a:solidFill>
                            <a:prstClr val="black"/>
                          </a:solidFill>
                          <a:latin typeface="Arial" pitchFamily="34" charset="0"/>
                          <a:cs typeface="Arial" pitchFamily="34" charset="0"/>
                        </a:rPr>
                        <a:t>MISSION</a:t>
                      </a:r>
                      <a:r>
                        <a:rPr lang="en-US" sz="1100" u="sng" dirty="0">
                          <a:solidFill>
                            <a:prstClr val="black"/>
                          </a:solidFill>
                          <a:latin typeface="Arial" pitchFamily="34" charset="0"/>
                          <a:cs typeface="Arial" pitchFamily="34" charset="0"/>
                        </a:rPr>
                        <a:t>:</a:t>
                      </a:r>
                      <a:r>
                        <a:rPr lang="en-US" sz="1100" dirty="0">
                          <a:solidFill>
                            <a:prstClr val="black"/>
                          </a:solidFill>
                          <a:latin typeface="Arial" pitchFamily="34" charset="0"/>
                          <a:cs typeface="Arial" pitchFamily="34" charset="0"/>
                        </a:rPr>
                        <a:t> 3-2D AVN REGT (GSAB)</a:t>
                      </a:r>
                      <a:r>
                        <a:rPr lang="en-US" sz="1100" baseline="0" dirty="0">
                          <a:solidFill>
                            <a:prstClr val="black"/>
                          </a:solidFill>
                          <a:latin typeface="Arial" pitchFamily="34" charset="0"/>
                          <a:cs typeface="Arial" pitchFamily="34" charset="0"/>
                        </a:rPr>
                        <a:t> conducts resiliency training IOT strengthen and build resilient Soldiers &amp; Family while simultaneously reducing the corrosives within the formation.  </a:t>
                      </a:r>
                      <a:r>
                        <a:rPr lang="en-US" sz="1100" dirty="0">
                          <a:solidFill>
                            <a:prstClr val="black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 Arial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83940">
                <a:tc>
                  <a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sz="1100" b="1" u="sng" dirty="0">
                          <a:solidFill>
                            <a:prstClr val="black"/>
                          </a:solidFill>
                          <a:latin typeface="Arial" pitchFamily="34" charset="0"/>
                          <a:cs typeface="Arial" pitchFamily="34" charset="0"/>
                        </a:rPr>
                        <a:t>INTENT</a:t>
                      </a:r>
                      <a:r>
                        <a:rPr lang="en-US" sz="1100" u="none" dirty="0">
                          <a:solidFill>
                            <a:prstClr val="black"/>
                          </a:solidFill>
                          <a:latin typeface="Arial" pitchFamily="34" charset="0"/>
                          <a:cs typeface="Arial" pitchFamily="34" charset="0"/>
                        </a:rPr>
                        <a:t>:</a:t>
                      </a:r>
                      <a:r>
                        <a:rPr lang="en-US" sz="1100" u="none" baseline="0" dirty="0">
                          <a:solidFill>
                            <a:prstClr val="black"/>
                          </a:solidFill>
                          <a:latin typeface="Arial" pitchFamily="34" charset="0"/>
                          <a:cs typeface="Arial" pitchFamily="34" charset="0"/>
                        </a:rPr>
                        <a:t> 40 Nightmare Soldiers &amp; Families visit to Dora Observatory &amp; Tunnel 3.  </a:t>
                      </a:r>
                      <a:r>
                        <a:rPr lang="en-US" sz="1100" baseline="0" dirty="0">
                          <a:solidFill>
                            <a:prstClr val="black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z="700" dirty="0">
                        <a:solidFill>
                          <a:prstClr val="black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sz="1100" b="1" u="sng" dirty="0">
                          <a:solidFill>
                            <a:prstClr val="black"/>
                          </a:solidFill>
                          <a:latin typeface="Arial" pitchFamily="34" charset="0"/>
                          <a:cs typeface="Arial" pitchFamily="34" charset="0"/>
                        </a:rPr>
                        <a:t>ENDSTATE</a:t>
                      </a:r>
                      <a:r>
                        <a:rPr lang="en-US" sz="1100" u="sng" dirty="0">
                          <a:solidFill>
                            <a:prstClr val="black"/>
                          </a:solidFill>
                          <a:latin typeface="Arial" pitchFamily="34" charset="0"/>
                          <a:cs typeface="Arial" pitchFamily="34" charset="0"/>
                        </a:rPr>
                        <a:t>:</a:t>
                      </a:r>
                      <a:r>
                        <a:rPr lang="en-US" sz="1100" u="none" baseline="0" dirty="0">
                          <a:solidFill>
                            <a:prstClr val="black"/>
                          </a:solidFill>
                          <a:latin typeface="Arial" pitchFamily="34" charset="0"/>
                          <a:cs typeface="Arial" pitchFamily="34" charset="0"/>
                        </a:rPr>
                        <a:t> 40 Nightmare families are edified, and corrosives reduced within formation, and strengthened of their identity and purpose in life. </a:t>
                      </a:r>
                      <a:endParaRPr lang="en-US" sz="1100" dirty="0">
                        <a:solidFill>
                          <a:prstClr val="black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398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100" b="1" u="sng" dirty="0">
                          <a:solidFill>
                            <a:prstClr val="black"/>
                          </a:solidFill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TIMELINE:</a:t>
                      </a:r>
                      <a:r>
                        <a:rPr lang="en-US" sz="1100" b="1" u="sng" baseline="0" dirty="0">
                          <a:solidFill>
                            <a:prstClr val="black"/>
                          </a:solidFill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29 FEB 2024: </a:t>
                      </a: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UMT start advertisement Borderline Resiliency training  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01 MAR 2024: </a:t>
                      </a: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Nightmare soldiers and families register for the training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15 MAR 2024</a:t>
                      </a: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: Complete Roster and submit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29 0600 MAR: </a:t>
                      </a: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Accountability&amp; Step off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29 0900 MAR</a:t>
                      </a: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: Arrival, Dora Observatory Tour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29 0930 MAR</a:t>
                      </a: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: Dora Observatory Tour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29 0950 MAR</a:t>
                      </a: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: Tunnel 3 Tour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29 1130 MAR</a:t>
                      </a: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: Lunch @ JSA DFAC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29 1230 MAR</a:t>
                      </a: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: Depart for Camp Humphreys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29 1500 MAR: </a:t>
                      </a: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Arrive </a:t>
                      </a: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 Arial"/>
                          <a:cs typeface="Arial" pitchFamily="34" charset="0"/>
                        </a:rPr>
                        <a:t>BLDG 882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19768">
                <a:tc>
                  <a:txBody>
                    <a:bodyPr/>
                    <a:lstStyle/>
                    <a:p>
                      <a:pPr lvl="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sz="1100" b="1" u="sng" dirty="0">
                          <a:latin typeface=" Arial"/>
                          <a:cs typeface="Arial" pitchFamily="34" charset="0"/>
                        </a:rPr>
                        <a:t>SPECIAL INSTRUCTIONS</a:t>
                      </a:r>
                      <a:r>
                        <a:rPr lang="en-US" sz="1100" dirty="0">
                          <a:latin typeface=" Arial"/>
                          <a:cs typeface="Arial" pitchFamily="34" charset="0"/>
                        </a:rPr>
                        <a:t>: </a:t>
                      </a:r>
                      <a:endParaRPr lang="en-US" sz="1100" dirty="0">
                        <a:solidFill>
                          <a:prstClr val="black"/>
                        </a:solidFill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  <a:p>
                      <a:pPr lv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r>
                        <a:rPr lang="en-US" sz="1100" b="1" dirty="0">
                          <a:solidFill>
                            <a:prstClr val="black"/>
                          </a:solidFill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Uniform:</a:t>
                      </a:r>
                      <a:r>
                        <a:rPr lang="en-US" sz="1100" dirty="0">
                          <a:solidFill>
                            <a:prstClr val="black"/>
                          </a:solidFill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 Appropriate civilian attire(Army</a:t>
                      </a:r>
                      <a:r>
                        <a:rPr lang="en-US" sz="1100" baseline="0" dirty="0">
                          <a:solidFill>
                            <a:prstClr val="black"/>
                          </a:solidFill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 standard rule)</a:t>
                      </a:r>
                      <a:r>
                        <a:rPr lang="en-US" sz="1100" dirty="0">
                          <a:solidFill>
                            <a:prstClr val="black"/>
                          </a:solidFill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, water, mask,</a:t>
                      </a:r>
                      <a:r>
                        <a:rPr lang="en-US" sz="1100" baseline="0" dirty="0">
                          <a:solidFill>
                            <a:prstClr val="black"/>
                          </a:solidFill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 </a:t>
                      </a:r>
                    </a:p>
                    <a:p>
                      <a:pPr lv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r>
                        <a:rPr lang="en-US" sz="1100" baseline="0" dirty="0">
                          <a:solidFill>
                            <a:prstClr val="black"/>
                          </a:solidFill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-Attn. no civilian camo, no racist political or profanity. </a:t>
                      </a:r>
                      <a:endParaRPr lang="en-US" sz="600" baseline="0" dirty="0">
                        <a:solidFill>
                          <a:prstClr val="black"/>
                        </a:solidFill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  <a:p>
                      <a:pPr lv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r>
                        <a:rPr lang="en-US" sz="1100" b="1" baseline="0" dirty="0">
                          <a:solidFill>
                            <a:prstClr val="black"/>
                          </a:solidFill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Lunch</a:t>
                      </a:r>
                      <a:r>
                        <a:rPr lang="en-US" sz="1100" b="0" baseline="0" dirty="0">
                          <a:solidFill>
                            <a:prstClr val="black"/>
                          </a:solidFill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: $8 @ Camp </a:t>
                      </a:r>
                      <a:r>
                        <a:rPr lang="en-US" sz="1100" b="0" baseline="0" dirty="0" err="1">
                          <a:solidFill>
                            <a:prstClr val="black"/>
                          </a:solidFill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Bonifas</a:t>
                      </a:r>
                      <a:r>
                        <a:rPr lang="en-US" sz="1100" b="0" baseline="0" dirty="0">
                          <a:solidFill>
                            <a:prstClr val="black"/>
                          </a:solidFill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 DFAC </a:t>
                      </a:r>
                    </a:p>
                    <a:p>
                      <a:pPr lv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r>
                        <a:rPr lang="en-US" sz="1100" b="1" baseline="0" dirty="0">
                          <a:solidFill>
                            <a:prstClr val="black"/>
                          </a:solidFill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Transportation: </a:t>
                      </a:r>
                      <a:r>
                        <a:rPr lang="en-US" sz="1100" b="0" baseline="0" dirty="0">
                          <a:solidFill>
                            <a:prstClr val="black"/>
                          </a:solidFill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BN S4.</a:t>
                      </a:r>
                    </a:p>
                    <a:p>
                      <a:pPr lv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r>
                        <a:rPr lang="en-US" sz="1100" b="1" baseline="0" dirty="0">
                          <a:solidFill>
                            <a:prstClr val="black"/>
                          </a:solidFill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Personnel: </a:t>
                      </a:r>
                      <a:r>
                        <a:rPr lang="en-US" sz="1100" b="0" u="sng" baseline="0" dirty="0">
                          <a:solidFill>
                            <a:prstClr val="black"/>
                          </a:solidFill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Up to (40) Nightmare Battalion Solider &amp; Family. </a:t>
                      </a:r>
                      <a:r>
                        <a:rPr lang="en-US" sz="1100" u="sng" baseline="0" dirty="0">
                          <a:solidFill>
                            <a:prstClr val="black"/>
                          </a:solidFill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  </a:t>
                      </a:r>
                      <a:endParaRPr lang="en-US" sz="1100" u="sng" dirty="0">
                        <a:solidFill>
                          <a:prstClr val="black"/>
                        </a:solidFill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  <a:p>
                      <a:pPr lv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r>
                        <a:rPr lang="en-US" sz="1100" b="1" dirty="0">
                          <a:solidFill>
                            <a:prstClr val="black"/>
                          </a:solidFill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Risk level: </a:t>
                      </a:r>
                      <a:r>
                        <a:rPr lang="en-US" sz="1100" dirty="0">
                          <a:solidFill>
                            <a:prstClr val="black"/>
                          </a:solidFill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Low</a:t>
                      </a:r>
                      <a:endParaRPr kumimoji="0" 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 Arial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1407250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26" y="53687"/>
            <a:ext cx="452919" cy="452919"/>
          </a:xfrm>
          <a:prstGeom prst="rect">
            <a:avLst/>
          </a:prstGeom>
        </p:spPr>
      </p:pic>
      <p:pic>
        <p:nvPicPr>
          <p:cNvPr id="18" name="Picture 17" descr="A close up of a sign&#10;&#10;Description automatically generated">
            <a:extLst>
              <a:ext uri="{FF2B5EF4-FFF2-40B4-BE49-F238E27FC236}">
                <a16:creationId xmlns:a16="http://schemas.microsoft.com/office/drawing/2014/main" id="{B8D58E78-2E30-8B63-2098-01C871DA045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6454" y="53686"/>
            <a:ext cx="452920" cy="4529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59EEF27-AC69-15E0-2C5B-9D3E00A8C69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7618" t="24570" r="4227" b="32707"/>
          <a:stretch/>
        </p:blipFill>
        <p:spPr>
          <a:xfrm>
            <a:off x="3435455" y="3062516"/>
            <a:ext cx="2820048" cy="212499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4DB0188-BF50-559B-C0A1-97D105F0F34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7619" t="23654" r="5484" b="42623"/>
          <a:stretch/>
        </p:blipFill>
        <p:spPr>
          <a:xfrm>
            <a:off x="3306565" y="730394"/>
            <a:ext cx="4288614" cy="220483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ECBDBD0-DF76-71E5-ABD5-CA52655F0BD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67217" t="23287" r="13917" b="29244"/>
          <a:stretch/>
        </p:blipFill>
        <p:spPr>
          <a:xfrm>
            <a:off x="6866000" y="2478837"/>
            <a:ext cx="1851207" cy="2620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627237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1416</TotalTime>
  <Words>348</Words>
  <Application>Microsoft Office PowerPoint</Application>
  <PresentationFormat>On-screen Show (4:3)</PresentationFormat>
  <Paragraphs>27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 Arial</vt:lpstr>
      <vt:lpstr>Arial</vt:lpstr>
      <vt:lpstr>Calibri</vt:lpstr>
      <vt:lpstr>Calibri Light</vt:lpstr>
      <vt:lpstr>Office Theme</vt:lpstr>
      <vt:lpstr>PowerPoint Presentation</vt:lpstr>
    </vt:vector>
  </TitlesOfParts>
  <Company>United States Army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1019155885.MIL</dc:creator>
  <cp:lastModifiedBy>Seung</cp:lastModifiedBy>
  <cp:revision>77</cp:revision>
  <cp:lastPrinted>2021-03-10T01:28:01Z</cp:lastPrinted>
  <dcterms:created xsi:type="dcterms:W3CDTF">2019-08-23T06:38:18Z</dcterms:created>
  <dcterms:modified xsi:type="dcterms:W3CDTF">2024-02-27T13:49:20Z</dcterms:modified>
</cp:coreProperties>
</file>